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heme/theme3.xml" ContentType="application/vnd.openxmlformats-officedocument.them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2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3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19" r:id="rId2"/>
  </p:sldMasterIdLst>
  <p:notesMasterIdLst>
    <p:notesMasterId r:id="rId31"/>
  </p:notesMasterIdLst>
  <p:sldIdLst>
    <p:sldId id="257" r:id="rId3"/>
    <p:sldId id="305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304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306" r:id="rId25"/>
    <p:sldId id="298" r:id="rId26"/>
    <p:sldId id="299" r:id="rId27"/>
    <p:sldId id="300" r:id="rId28"/>
    <p:sldId id="301" r:id="rId29"/>
    <p:sldId id="307" r:id="rId30"/>
  </p:sldIdLst>
  <p:sldSz cx="9144000" cy="6858000" type="screen4x3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496B"/>
    <a:srgbClr val="4B5185"/>
    <a:srgbClr val="095457"/>
    <a:srgbClr val="CA913E"/>
    <a:srgbClr val="757070"/>
    <a:srgbClr val="3235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7" autoAdjust="0"/>
    <p:restoredTop sz="69530" autoAdjust="0"/>
  </p:normalViewPr>
  <p:slideViewPr>
    <p:cSldViewPr snapToGrid="0">
      <p:cViewPr varScale="1">
        <p:scale>
          <a:sx n="65" d="100"/>
          <a:sy n="65" d="100"/>
        </p:scale>
        <p:origin x="10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52E6B-F6DC-4719-B877-766AF2F91C00}" type="datetimeFigureOut">
              <a:rPr lang="en-US" smtClean="0"/>
              <a:t>11/6/2015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72070-7FEC-4047-8DFB-6393053BB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23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65222-B7E1-9D4E-9F64-FAD9282D3D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31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65222-B7E1-9D4E-9F64-FAD9282D3D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6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65222-B7E1-9D4E-9F64-FAD9282D3D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60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2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3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Relationship Id="rId4" Type="http://schemas.openxmlformats.org/officeDocument/2006/relationships/image" Target="../media/image4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Relationship Id="rId4" Type="http://schemas.openxmlformats.org/officeDocument/2006/relationships/image" Target="../media/image4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.xml"/><Relationship Id="rId4" Type="http://schemas.openxmlformats.org/officeDocument/2006/relationships/image" Target="../media/image4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Relationship Id="rId4" Type="http://schemas.openxmlformats.org/officeDocument/2006/relationships/image" Target="../media/image4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Master" Target="../slideMasters/slideMaster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4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3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9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3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.xml"/><Relationship Id="rId6" Type="http://schemas.openxmlformats.org/officeDocument/2006/relationships/image" Target="../media/image36.png"/><Relationship Id="rId11" Type="http://schemas.openxmlformats.org/officeDocument/2006/relationships/image" Target="../media/image45.png"/><Relationship Id="rId5" Type="http://schemas.openxmlformats.org/officeDocument/2006/relationships/image" Target="../media/image35.png"/><Relationship Id="rId10" Type="http://schemas.openxmlformats.org/officeDocument/2006/relationships/image" Target="../media/image51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029" y="1122363"/>
            <a:ext cx="8577943" cy="2387600"/>
          </a:xfrm>
        </p:spPr>
        <p:txBody>
          <a:bodyPr anchor="b"/>
          <a:lstStyle>
            <a:lvl1pPr algn="l">
              <a:defRPr sz="45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BD2K OER Module Title - Light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9" y="3602038"/>
            <a:ext cx="8577943" cy="1655762"/>
          </a:xfrm>
        </p:spPr>
        <p:txBody>
          <a:bodyPr/>
          <a:lstStyle>
            <a:lvl1pPr marL="0" indent="0" algn="l">
              <a:buNone/>
              <a:defRPr sz="18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BD2K ##-# | Subtitle Name</a:t>
            </a:r>
          </a:p>
          <a:p>
            <a:r>
              <a:rPr lang="en-US" dirty="0" smtClean="0"/>
              <a:t>Author | Affiliation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BD2K Open Educational Resources | Oregon Health &amp; Science University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0711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 userDrawn="1"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 userDrawn="1"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1450998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 userDrawn="1"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 userDrawn="1"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2648536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 userDrawn="1"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 userDrawn="1"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 userDrawn="1"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8051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24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3993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5108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6052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422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8919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20" y="0"/>
            <a:ext cx="914018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3268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5744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6065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6455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029" y="1122363"/>
            <a:ext cx="8577943" cy="2387600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OER Module Title - Dark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9" y="3602038"/>
            <a:ext cx="8577943" cy="1655762"/>
          </a:xfrm>
        </p:spPr>
        <p:txBody>
          <a:bodyPr/>
          <a:lstStyle>
            <a:lvl1pPr marL="0" indent="0" algn="l">
              <a:buNone/>
              <a:defRPr sz="180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BD2K ##-# | Subtitle Name</a:t>
            </a:r>
          </a:p>
          <a:p>
            <a:r>
              <a:rPr lang="en-US" dirty="0" smtClean="0"/>
              <a:t>Author | Affiliation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BD2K Open Educational Resources | Oregon Health &amp; Science University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0144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4672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21141" y="6565212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7445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224971" y="135350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Icons for Use Throughout – Light Theme</a:t>
            </a:r>
            <a:endParaRPr lang="en-US" dirty="0"/>
          </a:p>
        </p:txBody>
      </p:sp>
      <p:pic>
        <p:nvPicPr>
          <p:cNvPr id="4" name="Picture 3"/>
          <p:cNvPicPr preferRelativeResize="0"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3" y="561768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56" y="5617689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1276349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95" y="2019299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667993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363396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37" y="2874941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277311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6" y="127634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981859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947826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121017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08698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280211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2053771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 preferRelativeResize="0"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9" y="561768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 preferRelativeResize="0"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05" y="5617689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 preferRelativeResize="0"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21" y="5617689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0082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>
            <a:normAutofit/>
          </a:bodyPr>
          <a:lstStyle/>
          <a:p>
            <a:r>
              <a:rPr lang="en-US" dirty="0" smtClean="0"/>
              <a:t>Numbers for Use Throughout – Light Theme</a:t>
            </a:r>
            <a:endParaRPr lang="en-US" dirty="0"/>
          </a:p>
        </p:txBody>
      </p:sp>
      <p:sp>
        <p:nvSpPr>
          <p:cNvPr id="4" name="Oval 3"/>
          <p:cNvSpPr/>
          <p:nvPr userDrawn="1"/>
        </p:nvSpPr>
        <p:spPr>
          <a:xfrm>
            <a:off x="685800" y="17526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685800" y="2743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 userDrawn="1"/>
        </p:nvSpPr>
        <p:spPr>
          <a:xfrm>
            <a:off x="685800" y="37338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685800" y="4648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1796143" y="17526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796143" y="2743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1796143" y="3733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Oval 10"/>
          <p:cNvSpPr/>
          <p:nvPr userDrawn="1"/>
        </p:nvSpPr>
        <p:spPr>
          <a:xfrm>
            <a:off x="1796143" y="4648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2906486" y="17616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2906486" y="27522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2906486" y="37428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2906486" y="46572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688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dirty="0" smtClean="0"/>
              <a:t>Shapes for Use Throughout – Light Theme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" y="1851640"/>
            <a:ext cx="640135" cy="4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" y="2822060"/>
            <a:ext cx="640135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" y="3792480"/>
            <a:ext cx="640135" cy="457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" y="4762900"/>
            <a:ext cx="640135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795" y="1851640"/>
            <a:ext cx="1371719" cy="457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794" y="2807817"/>
            <a:ext cx="1371719" cy="451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794" y="3792480"/>
            <a:ext cx="1371719" cy="457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794" y="4759328"/>
            <a:ext cx="1371719" cy="45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61" y="1829970"/>
            <a:ext cx="1554615" cy="457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61" y="2804390"/>
            <a:ext cx="1554615" cy="45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61" y="3778810"/>
            <a:ext cx="1554615" cy="457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61" y="4753231"/>
            <a:ext cx="1554615" cy="457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648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91029" y="2973379"/>
            <a:ext cx="7772400" cy="911243"/>
          </a:xfrm>
        </p:spPr>
        <p:txBody>
          <a:bodyPr>
            <a:normAutofit/>
          </a:bodyPr>
          <a:lstStyle/>
          <a:p>
            <a:r>
              <a:rPr lang="en-US" dirty="0" smtClean="0"/>
              <a:t>Using Shapes as Side Flags, Tags, Banners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7094966" y="0"/>
            <a:ext cx="1371719" cy="457240"/>
            <a:chOff x="7094966" y="0"/>
            <a:chExt cx="1371719" cy="4572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094967" y="87240"/>
              <a:ext cx="1371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 userDrawn="1"/>
        </p:nvGrpSpPr>
        <p:grpSpPr>
          <a:xfrm>
            <a:off x="5123903" y="-1159"/>
            <a:ext cx="1371719" cy="458399"/>
            <a:chOff x="5123903" y="-1159"/>
            <a:chExt cx="1371719" cy="45839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23903" y="-1159"/>
              <a:ext cx="1371719" cy="45114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23903" y="106689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References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2943880" y="-7255"/>
            <a:ext cx="1371719" cy="457240"/>
            <a:chOff x="2943880" y="-7255"/>
            <a:chExt cx="1371719" cy="4572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943880" y="97014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Case Study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 userDrawn="1"/>
        </p:nvGrpSpPr>
        <p:grpSpPr>
          <a:xfrm>
            <a:off x="886300" y="-1160"/>
            <a:ext cx="1371720" cy="451143"/>
            <a:chOff x="886300" y="-1160"/>
            <a:chExt cx="1371720" cy="4511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86301" y="-1160"/>
              <a:ext cx="1371719" cy="45114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86300" y="89757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Glossary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0" y="1033087"/>
            <a:ext cx="640135" cy="457240"/>
            <a:chOff x="0" y="1033087"/>
            <a:chExt cx="640135" cy="45724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3087"/>
              <a:ext cx="640135" cy="45724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50220" y="1098808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-1" y="1944330"/>
            <a:ext cx="640135" cy="457240"/>
            <a:chOff x="-1" y="1944330"/>
            <a:chExt cx="640135" cy="45724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44330"/>
              <a:ext cx="640135" cy="45724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50220" y="2003673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7589385" y="1055266"/>
            <a:ext cx="1554615" cy="457240"/>
            <a:chOff x="7589385" y="1055266"/>
            <a:chExt cx="1554615" cy="45724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1055266"/>
              <a:ext cx="1554615" cy="45724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680832" y="1086713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Important!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7589385" y="2070065"/>
            <a:ext cx="1554615" cy="457240"/>
            <a:chOff x="7589385" y="2070065"/>
            <a:chExt cx="1554615" cy="45724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2070065"/>
              <a:ext cx="1554615" cy="45724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680831" y="2111412"/>
              <a:ext cx="1371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Clinical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8" name="Rectangle 27"/>
          <p:cNvSpPr/>
          <p:nvPr userDrawn="1"/>
        </p:nvSpPr>
        <p:spPr>
          <a:xfrm>
            <a:off x="-1" y="4709130"/>
            <a:ext cx="9144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Data 28"/>
          <p:cNvSpPr/>
          <p:nvPr userDrawn="1"/>
        </p:nvSpPr>
        <p:spPr>
          <a:xfrm rot="10800000">
            <a:off x="1823123" y="5436311"/>
            <a:ext cx="3054096" cy="731520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ata 29"/>
          <p:cNvSpPr/>
          <p:nvPr userDrawn="1"/>
        </p:nvSpPr>
        <p:spPr>
          <a:xfrm rot="10800000">
            <a:off x="4260767" y="5436311"/>
            <a:ext cx="3054096" cy="73152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 userDrawn="1"/>
        </p:nvSpPr>
        <p:spPr>
          <a:xfrm rot="10800000">
            <a:off x="-617901" y="5436311"/>
            <a:ext cx="3054096" cy="731520"/>
          </a:xfrm>
          <a:prstGeom prst="flowChartInputOutp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 userDrawn="1"/>
        </p:nvSpPr>
        <p:spPr>
          <a:xfrm rot="10800000">
            <a:off x="6700356" y="5436311"/>
            <a:ext cx="3054096" cy="73152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2084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AF36F0FB-01D5-F24E-8AB8-9845E89A2B27}" type="datetimeFigureOut">
              <a:rPr lang="en-US" smtClean="0"/>
              <a:t>11/6/2015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BB8B65C4-229B-4D4A-9D41-98BF80A8D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520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029" y="1122363"/>
            <a:ext cx="8577943" cy="2387600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OER Module Title - Dark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9" y="3602038"/>
            <a:ext cx="8577943" cy="1655762"/>
          </a:xfrm>
        </p:spPr>
        <p:txBody>
          <a:bodyPr/>
          <a:lstStyle>
            <a:lvl1pPr marL="0" indent="0" algn="l">
              <a:buNone/>
              <a:defRPr sz="1800" baseline="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BD2K ##-# | Subtitle Name</a:t>
            </a:r>
          </a:p>
          <a:p>
            <a:r>
              <a:rPr lang="en-US" dirty="0" smtClean="0"/>
              <a:t>Author | Affiliation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BD2K Open Educational Resources | Oregon Health &amp; Science University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0667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1666197"/>
            <a:ext cx="8577943" cy="2852737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Dark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4589464"/>
            <a:ext cx="8577943" cy="1500187"/>
          </a:xfrm>
        </p:spPr>
        <p:txBody>
          <a:bodyPr/>
          <a:lstStyle>
            <a:lvl1pPr marL="0" indent="0">
              <a:buNone/>
              <a:defRPr sz="18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3003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ln>
                  <a:noFill/>
                </a:ln>
              </a:defRPr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315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9349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ln>
                  <a:noFill/>
                </a:ln>
              </a:defRPr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1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2pPr>
            <a:lvl3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3pPr>
            <a:lvl4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4pPr>
            <a:lvl5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2594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 userDrawn="1"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 userDrawn="1"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 userDrawn="1"/>
        </p:nvSpPr>
        <p:spPr>
          <a:xfrm rot="5400000">
            <a:off x="1541721" y="-1527205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8639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 userDrawn="1"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 userDrawn="1"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 userDrawn="1"/>
        </p:nvSpPr>
        <p:spPr>
          <a:xfrm rot="5400000">
            <a:off x="1541721" y="-1535751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4706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 userDrawn="1"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 userDrawn="1"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 userDrawn="1"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9641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 userDrawn="1"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 userDrawn="1"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 userDrawn="1"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4679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 userDrawn="1"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 userDrawn="1"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 userDrawn="1"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2187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 userDrawn="1"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52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 userDrawn="1"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 userDrawn="1"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1506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 userDrawn="1"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 userDrawn="1"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 userDrawn="1"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8617368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 userDrawn="1"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 userDrawn="1"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 userDrawn="1"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465183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24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3554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6956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ef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6052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9979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ef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20" y="0"/>
            <a:ext cx="914018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6686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6065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1641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6089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0106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487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4459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21141" y="6565212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9318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Dark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Icons for Use Throughout – Dark Theme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 preferRelativeResize="0">
            <a:picLocks noChangeAspect="1"/>
          </p:cNvPicPr>
          <p:nvPr userDrawn="1"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3" y="561768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 noChangeAspect="1"/>
          </p:cNvPicPr>
          <p:nvPr userDrawn="1"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56" y="5617689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1276349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95" y="2019299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667993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363396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2807151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277311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6" y="127634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946309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912276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085467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05143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280211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2053771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 preferRelativeResize="0">
            <a:picLocks noChangeAspect="1"/>
          </p:cNvPicPr>
          <p:nvPr userDrawn="1"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9" y="561768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 preferRelativeResize="0">
            <a:picLocks noChangeAspect="1"/>
          </p:cNvPicPr>
          <p:nvPr userDrawn="1"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05" y="5617689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 preferRelativeResize="0">
            <a:picLocks noChangeAspect="1"/>
          </p:cNvPicPr>
          <p:nvPr userDrawn="1"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21" y="5617689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6467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Numbers for Use Throughout – Dark Theme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685800" y="17526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685800" y="27432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 userDrawn="1"/>
        </p:nvSpPr>
        <p:spPr>
          <a:xfrm>
            <a:off x="685800" y="37338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685800" y="46482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1796143" y="17526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796143" y="2743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1796143" y="3733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Oval 10"/>
          <p:cNvSpPr/>
          <p:nvPr userDrawn="1"/>
        </p:nvSpPr>
        <p:spPr>
          <a:xfrm>
            <a:off x="1796143" y="4648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2906486" y="17616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2906486" y="27522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2906486" y="37428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2906486" y="46572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8942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1666197"/>
            <a:ext cx="8577943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 smtClean="0"/>
              <a:t>BD2K Section Header - Light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4589464"/>
            <a:ext cx="8577943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0880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Shapes for Use Throughout – Dark Theme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58" y="1577320"/>
            <a:ext cx="640135" cy="4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58" y="2664580"/>
            <a:ext cx="640135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58" y="3751840"/>
            <a:ext cx="640135" cy="457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58" y="4839100"/>
            <a:ext cx="640135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80" y="1577320"/>
            <a:ext cx="1371719" cy="457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80" y="2693629"/>
            <a:ext cx="1371719" cy="451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81" y="3751840"/>
            <a:ext cx="1371719" cy="457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82" y="4845197"/>
            <a:ext cx="1371719" cy="45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520" y="1597729"/>
            <a:ext cx="1554615" cy="457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520" y="2679012"/>
            <a:ext cx="1554615" cy="45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520" y="3760295"/>
            <a:ext cx="1554615" cy="457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520" y="4841577"/>
            <a:ext cx="1554615" cy="457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5967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1029" y="2973379"/>
            <a:ext cx="7772400" cy="911243"/>
          </a:xfrm>
        </p:spPr>
        <p:txBody>
          <a:bodyPr>
            <a:normAutofit/>
          </a:bodyPr>
          <a:lstStyle/>
          <a:p>
            <a:r>
              <a:rPr lang="en-US" dirty="0" smtClean="0"/>
              <a:t>Using Shapes as Side Flags, Tags, Banners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7094966" y="0"/>
            <a:ext cx="1371719" cy="457240"/>
            <a:chOff x="7094966" y="0"/>
            <a:chExt cx="1371719" cy="4572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94967" y="87240"/>
              <a:ext cx="1371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" name="Group 7"/>
          <p:cNvGrpSpPr/>
          <p:nvPr userDrawn="1"/>
        </p:nvGrpSpPr>
        <p:grpSpPr>
          <a:xfrm>
            <a:off x="5123903" y="-1159"/>
            <a:ext cx="1371719" cy="458399"/>
            <a:chOff x="5123903" y="-1159"/>
            <a:chExt cx="1371719" cy="4583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23903" y="-1159"/>
              <a:ext cx="1371719" cy="45114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23903" y="106689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References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2943880" y="-7255"/>
            <a:ext cx="1371719" cy="457240"/>
            <a:chOff x="2943880" y="-7255"/>
            <a:chExt cx="1371719" cy="4572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43880" y="97014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Case Study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886300" y="-1160"/>
            <a:ext cx="1371720" cy="451143"/>
            <a:chOff x="886300" y="-1160"/>
            <a:chExt cx="1371720" cy="45114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86301" y="-1160"/>
              <a:ext cx="1371719" cy="45114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86300" y="89757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Glossary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033087"/>
            <a:ext cx="640135" cy="457240"/>
            <a:chOff x="0" y="1033087"/>
            <a:chExt cx="640135" cy="45724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3087"/>
              <a:ext cx="640135" cy="45724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50220" y="1098808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-1" y="1944330"/>
            <a:ext cx="640135" cy="457240"/>
            <a:chOff x="-1" y="1944330"/>
            <a:chExt cx="640135" cy="45724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44330"/>
              <a:ext cx="640135" cy="45724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50220" y="2003673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7589385" y="1055266"/>
            <a:ext cx="1554615" cy="457240"/>
            <a:chOff x="7589385" y="1055266"/>
            <a:chExt cx="1554615" cy="45724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1055266"/>
              <a:ext cx="1554615" cy="45724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680832" y="1086713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Important!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6" name="Group 25"/>
          <p:cNvGrpSpPr/>
          <p:nvPr userDrawn="1"/>
        </p:nvGrpSpPr>
        <p:grpSpPr>
          <a:xfrm>
            <a:off x="7589385" y="2070065"/>
            <a:ext cx="1554615" cy="457240"/>
            <a:chOff x="7589385" y="2070065"/>
            <a:chExt cx="1554615" cy="45724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2070065"/>
              <a:ext cx="1554615" cy="45724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680831" y="2111412"/>
              <a:ext cx="1371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Clinical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9" name="Rectangle 28"/>
          <p:cNvSpPr/>
          <p:nvPr userDrawn="1"/>
        </p:nvSpPr>
        <p:spPr>
          <a:xfrm>
            <a:off x="-1" y="4709130"/>
            <a:ext cx="9144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ata 29"/>
          <p:cNvSpPr/>
          <p:nvPr userDrawn="1"/>
        </p:nvSpPr>
        <p:spPr>
          <a:xfrm rot="10800000">
            <a:off x="1823123" y="5436311"/>
            <a:ext cx="3054096" cy="731520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 userDrawn="1"/>
        </p:nvSpPr>
        <p:spPr>
          <a:xfrm rot="10800000">
            <a:off x="4222667" y="5436311"/>
            <a:ext cx="3054096" cy="73152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 userDrawn="1"/>
        </p:nvSpPr>
        <p:spPr>
          <a:xfrm rot="10800000">
            <a:off x="-617901" y="5436311"/>
            <a:ext cx="3054096" cy="731520"/>
          </a:xfrm>
          <a:prstGeom prst="flowChartInputOutput">
            <a:avLst/>
          </a:prstGeom>
          <a:solidFill>
            <a:srgbClr val="757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Data 32"/>
          <p:cNvSpPr/>
          <p:nvPr userDrawn="1"/>
        </p:nvSpPr>
        <p:spPr>
          <a:xfrm rot="10800000">
            <a:off x="6667305" y="5436311"/>
            <a:ext cx="3054096" cy="73152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80" y="1577320"/>
            <a:ext cx="1371719" cy="457240"/>
          </a:xfrm>
          <a:prstGeom prst="rect">
            <a:avLst/>
          </a:prstGeom>
        </p:spPr>
      </p:pic>
      <p:sp>
        <p:nvSpPr>
          <p:cNvPr id="35" name="TextBox 34"/>
          <p:cNvSpPr txBox="1"/>
          <p:nvPr userDrawn="1"/>
        </p:nvSpPr>
        <p:spPr>
          <a:xfrm>
            <a:off x="2296880" y="1557397"/>
            <a:ext cx="1371720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Glossary</a:t>
            </a:r>
          </a:p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9606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1666197"/>
            <a:ext cx="8577943" cy="2852737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Dark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4589464"/>
            <a:ext cx="8577943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0380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7569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1pPr>
              <a:defRPr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>
                <a:solidFill>
                  <a:schemeClr val="bg2">
                    <a:lumMod val="90000"/>
                  </a:schemeClr>
                </a:solidFill>
              </a:defRPr>
            </a:lvl2pPr>
            <a:lvl3pPr>
              <a:defRPr>
                <a:solidFill>
                  <a:schemeClr val="bg2">
                    <a:lumMod val="90000"/>
                  </a:schemeClr>
                </a:solidFill>
              </a:defRPr>
            </a:lvl3pPr>
            <a:lvl4pPr>
              <a:defRPr>
                <a:solidFill>
                  <a:schemeClr val="bg2">
                    <a:lumMod val="90000"/>
                  </a:schemeClr>
                </a:solidFill>
              </a:defRPr>
            </a:lvl4pPr>
            <a:lvl5pPr>
              <a:defRPr>
                <a:solidFill>
                  <a:schemeClr val="bg2">
                    <a:lumMod val="9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6082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 userDrawn="1"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 userDrawn="1"/>
        </p:nvSpPr>
        <p:spPr>
          <a:xfrm rot="5400000">
            <a:off x="1541721" y="-1527205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1162328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ags" Target="../tags/tag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972" y="1182914"/>
            <a:ext cx="8694058" cy="547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837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514350" marR="0" lvl="1" indent="-171450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837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857250" marR="0" lvl="2" indent="-171450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837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3837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3837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38373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custDataLst>
      <p:tags r:id="rId28"/>
    </p:custDataLst>
    <p:extLst>
      <p:ext uri="{BB962C8B-B14F-4D97-AF65-F5344CB8AC3E}">
        <p14:creationId xmlns:p14="http://schemas.microsoft.com/office/powerpoint/2010/main" val="299396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711" r:id="rId2"/>
    <p:sldLayoutId id="2147483691" r:id="rId3"/>
    <p:sldLayoutId id="2147483695" r:id="rId4"/>
    <p:sldLayoutId id="2147483692" r:id="rId5"/>
    <p:sldLayoutId id="2147483712" r:id="rId6"/>
    <p:sldLayoutId id="2147483713" r:id="rId7"/>
    <p:sldLayoutId id="2147483714" r:id="rId8"/>
    <p:sldLayoutId id="2147483707" r:id="rId9"/>
    <p:sldLayoutId id="2147483708" r:id="rId10"/>
    <p:sldLayoutId id="2147483709" r:id="rId11"/>
    <p:sldLayoutId id="2147483710" r:id="rId12"/>
    <p:sldLayoutId id="2147483704" r:id="rId13"/>
    <p:sldLayoutId id="2147483749" r:id="rId14"/>
    <p:sldLayoutId id="2147483700" r:id="rId15"/>
    <p:sldLayoutId id="2147483750" r:id="rId16"/>
    <p:sldLayoutId id="2147483701" r:id="rId17"/>
    <p:sldLayoutId id="2147483751" r:id="rId18"/>
    <p:sldLayoutId id="2147483702" r:id="rId19"/>
    <p:sldLayoutId id="2147483752" r:id="rId20"/>
    <p:sldLayoutId id="2147483698" r:id="rId21"/>
    <p:sldLayoutId id="2147483715" r:id="rId22"/>
    <p:sldLayoutId id="2147483717" r:id="rId23"/>
    <p:sldLayoutId id="2147483741" r:id="rId24"/>
    <p:sldLayoutId id="2147483743" r:id="rId25"/>
    <p:sldLayoutId id="2147483757" r:id="rId26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900"/>
        </a:spcBef>
        <a:spcAft>
          <a:spcPts val="900"/>
        </a:spcAft>
        <a:buClrTx/>
        <a:buSzTx/>
        <a:buFont typeface="Arial" panose="020B0604020202020204" pitchFamily="34" charset="0"/>
        <a:buChar char="•"/>
        <a:tabLst/>
        <a:defRPr sz="21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45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972" y="1182914"/>
            <a:ext cx="8694058" cy="547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837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514350" marR="0" lvl="1" indent="-171450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837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857250" marR="0" lvl="2" indent="-171450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837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3837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3837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38373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custDataLst>
      <p:tags r:id="rId27"/>
    </p:custDataLst>
    <p:extLst>
      <p:ext uri="{BB962C8B-B14F-4D97-AF65-F5344CB8AC3E}">
        <p14:creationId xmlns:p14="http://schemas.microsoft.com/office/powerpoint/2010/main" val="250538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5" r:id="rId2"/>
    <p:sldLayoutId id="2147483726" r:id="rId3"/>
    <p:sldLayoutId id="2147483727" r:id="rId4"/>
    <p:sldLayoutId id="2147483728" r:id="rId5"/>
    <p:sldLayoutId id="2147483748" r:id="rId6"/>
    <p:sldLayoutId id="2147483729" r:id="rId7"/>
    <p:sldLayoutId id="2147483747" r:id="rId8"/>
    <p:sldLayoutId id="2147483730" r:id="rId9"/>
    <p:sldLayoutId id="2147483746" r:id="rId10"/>
    <p:sldLayoutId id="2147483731" r:id="rId11"/>
    <p:sldLayoutId id="2147483745" r:id="rId12"/>
    <p:sldLayoutId id="2147483732" r:id="rId13"/>
    <p:sldLayoutId id="2147483733" r:id="rId14"/>
    <p:sldLayoutId id="2147483734" r:id="rId15"/>
    <p:sldLayoutId id="2147483735" r:id="rId16"/>
    <p:sldLayoutId id="2147483753" r:id="rId17"/>
    <p:sldLayoutId id="2147483754" r:id="rId18"/>
    <p:sldLayoutId id="2147483755" r:id="rId19"/>
    <p:sldLayoutId id="2147483756" r:id="rId20"/>
    <p:sldLayoutId id="2147483736" r:id="rId21"/>
    <p:sldLayoutId id="2147483738" r:id="rId22"/>
    <p:sldLayoutId id="2147483740" r:id="rId23"/>
    <p:sldLayoutId id="2147483742" r:id="rId24"/>
    <p:sldLayoutId id="2147483744" r:id="rId25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900"/>
        </a:spcBef>
        <a:spcAft>
          <a:spcPts val="900"/>
        </a:spcAft>
        <a:buClrTx/>
        <a:buSzTx/>
        <a:buFont typeface="Arial" panose="020B0604020202020204" pitchFamily="34" charset="0"/>
        <a:buChar char="•"/>
        <a:tabLst/>
        <a:defRPr sz="2100" kern="1200">
          <a:ln>
            <a:solidFill>
              <a:schemeClr val="tx1"/>
            </a:solidFill>
          </a:ln>
          <a:solidFill>
            <a:schemeClr val="bg2"/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450"/>
        </a:spcAft>
        <a:buClrTx/>
        <a:buSzTx/>
        <a:buFont typeface="Arial" panose="020B0604020202020204" pitchFamily="34" charset="0"/>
        <a:buChar char="•"/>
        <a:tabLst/>
        <a:defRPr sz="1800" kern="1200">
          <a:ln>
            <a:solidFill>
              <a:schemeClr val="tx1"/>
            </a:solidFill>
          </a:ln>
          <a:solidFill>
            <a:schemeClr val="bg2"/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500" kern="1200">
          <a:ln>
            <a:solidFill>
              <a:schemeClr val="tx1"/>
            </a:solidFill>
          </a:ln>
          <a:solidFill>
            <a:schemeClr val="bg2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ln>
            <a:solidFill>
              <a:schemeClr val="tx1"/>
            </a:solidFill>
          </a:ln>
          <a:solidFill>
            <a:schemeClr val="bg2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ln>
            <a:solidFill>
              <a:schemeClr val="tx1"/>
            </a:solidFill>
          </a:ln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reporter.nih.gov/project_info_description.cfm?aid=8828784&amp;icde=22004384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5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5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5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5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Privacy laws, </a:t>
            </a:r>
            <a:r>
              <a:rPr lang="en-US" sz="4400" dirty="0" smtClean="0"/>
              <a:t>FDA </a:t>
            </a:r>
            <a:r>
              <a:rPr lang="en-US" sz="4400" dirty="0"/>
              <a:t>Regulations, and Evaluation pertaining to software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BDK03-3 | Ethical Issues in Big Data</a:t>
            </a:r>
          </a:p>
          <a:p>
            <a:r>
              <a:rPr lang="en-US" dirty="0" smtClean="0"/>
              <a:t>Melissa Haendel, PhD | Oregon Health &amp; Science University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592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access to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4475" y="2153035"/>
            <a:ext cx="79706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Are </a:t>
            </a:r>
            <a:r>
              <a:rPr lang="en-US" sz="2400" dirty="0"/>
              <a:t>there cases when it is important </a:t>
            </a:r>
            <a:r>
              <a:rPr lang="en-US" sz="2400" dirty="0" smtClean="0"/>
              <a:t>to have </a:t>
            </a:r>
            <a:r>
              <a:rPr lang="en-US" sz="2400" dirty="0"/>
              <a:t>public access to personal </a:t>
            </a:r>
            <a:r>
              <a:rPr lang="en-US" sz="2400" dirty="0" smtClean="0"/>
              <a:t>health data?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Public </a:t>
            </a:r>
            <a:r>
              <a:rPr lang="en-US" sz="2400" dirty="0"/>
              <a:t>health – surveillance, </a:t>
            </a:r>
            <a:r>
              <a:rPr lang="en-US" sz="2400" dirty="0" smtClean="0"/>
              <a:t>epidemiological investigations</a:t>
            </a:r>
            <a:r>
              <a:rPr lang="en-US" sz="2400" dirty="0"/>
              <a:t>, population-based interventions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Research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Quality assurance/monitoring fraud/abuse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4746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0308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FDA Regulations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497793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Mission</a:t>
            </a:r>
            <a:r>
              <a:rPr lang="en-US" sz="2400" b="1" dirty="0"/>
              <a:t>: </a:t>
            </a:r>
            <a:r>
              <a:rPr lang="en-US" sz="2400" dirty="0"/>
              <a:t>To promote and protect </a:t>
            </a:r>
            <a:r>
              <a:rPr lang="en-US" sz="2400" dirty="0" smtClean="0"/>
              <a:t>the health </a:t>
            </a:r>
            <a:r>
              <a:rPr lang="en-US" sz="2400" dirty="0"/>
              <a:t>of the public </a:t>
            </a:r>
            <a:r>
              <a:rPr lang="en-US" sz="2400" dirty="0" smtClean="0"/>
              <a:t>by ensuring </a:t>
            </a:r>
            <a:r>
              <a:rPr lang="en-US" sz="2400" dirty="0"/>
              <a:t>the </a:t>
            </a:r>
            <a:r>
              <a:rPr lang="en-US" sz="2400" dirty="0" smtClean="0"/>
              <a:t>safety (</a:t>
            </a:r>
            <a:r>
              <a:rPr lang="en-US" sz="2400" dirty="0"/>
              <a:t>and effectiveness) </a:t>
            </a:r>
            <a:r>
              <a:rPr lang="en-US" sz="2400" dirty="0" smtClean="0"/>
              <a:t>of: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Food </a:t>
            </a:r>
            <a:r>
              <a:rPr lang="en-US" sz="2400" dirty="0"/>
              <a:t>(except meat &amp; poultry)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Drugs </a:t>
            </a:r>
            <a:r>
              <a:rPr lang="en-US" sz="2400" dirty="0"/>
              <a:t>(prescription &amp; non prescription)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Medical </a:t>
            </a:r>
            <a:r>
              <a:rPr lang="en-US" sz="2400" dirty="0"/>
              <a:t>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Radiation </a:t>
            </a:r>
            <a:r>
              <a:rPr lang="en-US" sz="2400" dirty="0"/>
              <a:t>emitting products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Animal </a:t>
            </a:r>
            <a:r>
              <a:rPr lang="en-US" sz="2400" dirty="0"/>
              <a:t>feed, veterinary drugs and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Vaccines</a:t>
            </a:r>
            <a:r>
              <a:rPr lang="en-US" sz="2400" dirty="0"/>
              <a:t>, transplant tissues, blood products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Cosmetics </a:t>
            </a:r>
            <a:r>
              <a:rPr lang="en-US" sz="2400" dirty="0"/>
              <a:t>(except soap &amp; shampoo)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7132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Devices are diverse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0288" y="3094819"/>
            <a:ext cx="14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stethoscope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553487" y="3107960"/>
            <a:ext cx="216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rtificial heart valve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67113" y="5609163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strips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92433" y="3127127"/>
            <a:ext cx="157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rtificial joints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2685" y="560916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lood pressure cuff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470229" y="5609163"/>
            <a:ext cx="2519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onitoring instruments</a:t>
            </a:r>
            <a:endParaRPr lang="en-US" dirty="0"/>
          </a:p>
        </p:txBody>
      </p:sp>
      <p:pic>
        <p:nvPicPr>
          <p:cNvPr id="18" name="Picture 1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24" y="1469733"/>
            <a:ext cx="1435512" cy="1435512"/>
          </a:xfrm>
          <a:prstGeom prst="rect">
            <a:avLst/>
          </a:prstGeom>
        </p:spPr>
      </p:pic>
      <p:pic>
        <p:nvPicPr>
          <p:cNvPr id="22" name="Picture 2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904" y="1469733"/>
            <a:ext cx="1435512" cy="1435512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575" y="1469733"/>
            <a:ext cx="1435512" cy="1435512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84" y="4006937"/>
            <a:ext cx="1435512" cy="1435512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921" y="4006937"/>
            <a:ext cx="1435512" cy="1435512"/>
          </a:xfrm>
          <a:prstGeom prst="rect">
            <a:avLst/>
          </a:prstGeom>
        </p:spPr>
      </p:pic>
      <p:pic>
        <p:nvPicPr>
          <p:cNvPr id="26" name="Picture 2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032" y="4006937"/>
            <a:ext cx="1435512" cy="1435512"/>
          </a:xfrm>
          <a:prstGeom prst="rect">
            <a:avLst/>
          </a:prstGeom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0" y="6555552"/>
            <a:ext cx="9144000" cy="238863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14350" marR="0" indent="-171450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7250" marR="0" indent="-171450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smtClean="0"/>
              <a:t>Insert a compelling, copyright cleared photos here!  </a:t>
            </a:r>
            <a:endParaRPr 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8078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classes of devices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51277" y="1390953"/>
            <a:ext cx="704144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</a:rPr>
              <a:t>Class I</a:t>
            </a:r>
          </a:p>
          <a:p>
            <a:r>
              <a:rPr lang="en-US" sz="2000" dirty="0" smtClean="0"/>
              <a:t>Safety </a:t>
            </a:r>
            <a:r>
              <a:rPr lang="en-US" sz="2000" dirty="0"/>
              <a:t>&amp; effectiveness well </a:t>
            </a:r>
            <a:r>
              <a:rPr lang="en-US" sz="2000" dirty="0" smtClean="0"/>
              <a:t>established</a:t>
            </a:r>
          </a:p>
          <a:p>
            <a:r>
              <a:rPr lang="en-US" sz="2000" dirty="0" smtClean="0"/>
              <a:t>Subject </a:t>
            </a:r>
            <a:r>
              <a:rPr lang="en-US" sz="2000" dirty="0"/>
              <a:t>only to general controls (register, list</a:t>
            </a:r>
            <a:r>
              <a:rPr lang="en-US" sz="2000" dirty="0" smtClean="0"/>
              <a:t>) 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Examples: </a:t>
            </a:r>
            <a:r>
              <a:rPr lang="en-US" sz="2000" dirty="0"/>
              <a:t>bandages, scalpels</a:t>
            </a:r>
          </a:p>
          <a:p>
            <a:endParaRPr lang="en-US" sz="2000" dirty="0"/>
          </a:p>
          <a:p>
            <a:r>
              <a:rPr lang="en-US" sz="2400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Class </a:t>
            </a:r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II</a:t>
            </a:r>
          </a:p>
          <a:p>
            <a:r>
              <a:rPr lang="en-US" sz="2000" dirty="0" smtClean="0"/>
              <a:t>Moderate </a:t>
            </a:r>
            <a:r>
              <a:rPr lang="en-US" sz="2000" dirty="0"/>
              <a:t>risk</a:t>
            </a:r>
          </a:p>
          <a:p>
            <a:r>
              <a:rPr lang="en-US" sz="2000" dirty="0" smtClean="0"/>
              <a:t>Need </a:t>
            </a:r>
            <a:r>
              <a:rPr lang="en-US" sz="2000" dirty="0"/>
              <a:t>special controls (guidance, </a:t>
            </a:r>
            <a:r>
              <a:rPr lang="en-US" sz="2000" dirty="0" err="1" smtClean="0"/>
              <a:t>postmarket</a:t>
            </a:r>
            <a:r>
              <a:rPr lang="en-US" sz="2000" dirty="0"/>
              <a:t> </a:t>
            </a:r>
            <a:r>
              <a:rPr lang="en-US" sz="2000" dirty="0" smtClean="0"/>
              <a:t>surveillance</a:t>
            </a:r>
            <a:r>
              <a:rPr lang="en-US" sz="2000" dirty="0"/>
              <a:t>, labeling, preclinical testing)</a:t>
            </a:r>
          </a:p>
          <a:p>
            <a:r>
              <a:rPr lang="en-US" sz="2000" dirty="0" smtClean="0"/>
              <a:t>	Examples: </a:t>
            </a:r>
            <a:r>
              <a:rPr lang="en-US" sz="2000" dirty="0"/>
              <a:t>wheelchairs, contact lenses</a:t>
            </a:r>
          </a:p>
          <a:p>
            <a:endParaRPr lang="en-US" sz="2000" dirty="0" smtClean="0"/>
          </a:p>
          <a:p>
            <a:r>
              <a:rPr lang="en-US" sz="2400" b="1" dirty="0" smtClean="0">
                <a:solidFill>
                  <a:schemeClr val="accent2"/>
                </a:solidFill>
              </a:rPr>
              <a:t>Class </a:t>
            </a:r>
            <a:r>
              <a:rPr lang="en-US" sz="2400" b="1" dirty="0">
                <a:solidFill>
                  <a:schemeClr val="accent2"/>
                </a:solidFill>
              </a:rPr>
              <a:t>III</a:t>
            </a:r>
          </a:p>
          <a:p>
            <a:r>
              <a:rPr lang="en-US" sz="2000" dirty="0" smtClean="0"/>
              <a:t>High </a:t>
            </a:r>
            <a:r>
              <a:rPr lang="en-US" sz="2000" dirty="0"/>
              <a:t>risk, life-sustaining, risk of illness or </a:t>
            </a:r>
            <a:r>
              <a:rPr lang="en-US" sz="2000" dirty="0" smtClean="0"/>
              <a:t>injury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Examples: </a:t>
            </a:r>
            <a:r>
              <a:rPr lang="en-US" sz="2000" dirty="0"/>
              <a:t>heart valves, pacemakers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5414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medical software?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088887"/>
            <a:ext cx="81265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Regulated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Software </a:t>
            </a:r>
            <a:r>
              <a:rPr lang="en-US" sz="2400" dirty="0"/>
              <a:t>that is actually a part of </a:t>
            </a:r>
            <a:r>
              <a:rPr lang="en-US" sz="2400" dirty="0" smtClean="0"/>
              <a:t>the medical </a:t>
            </a:r>
            <a:r>
              <a:rPr lang="en-US" sz="2400" dirty="0"/>
              <a:t>device itself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Software </a:t>
            </a:r>
            <a:r>
              <a:rPr lang="en-US" sz="2400" dirty="0"/>
              <a:t>that is an accessory to a </a:t>
            </a:r>
            <a:r>
              <a:rPr lang="en-US" sz="2400" dirty="0" smtClean="0"/>
              <a:t>medical device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Software </a:t>
            </a:r>
            <a:r>
              <a:rPr lang="en-US" sz="2400" dirty="0"/>
              <a:t>that itself is a medical </a:t>
            </a:r>
            <a:r>
              <a:rPr lang="en-US" sz="2400" dirty="0" smtClean="0"/>
              <a:t>device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Software </a:t>
            </a:r>
            <a:r>
              <a:rPr lang="en-US" sz="2400" dirty="0"/>
              <a:t>as part of the production </a:t>
            </a:r>
            <a:r>
              <a:rPr lang="en-US" sz="2400" dirty="0" smtClean="0"/>
              <a:t>or quality system</a:t>
            </a:r>
          </a:p>
          <a:p>
            <a:pPr marL="285750" indent="-285750">
              <a:buFont typeface="Wingdings" charset="2"/>
              <a:buChar char="§"/>
            </a:pPr>
            <a:endParaRPr lang="en-US" sz="2400" dirty="0"/>
          </a:p>
          <a:p>
            <a:r>
              <a:rPr lang="en-US" sz="2400" dirty="0"/>
              <a:t>Not Regulated: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When </a:t>
            </a:r>
            <a:r>
              <a:rPr lang="en-US" sz="2400" dirty="0"/>
              <a:t>there’s competent </a:t>
            </a:r>
            <a:r>
              <a:rPr lang="en-US" sz="2400" dirty="0" smtClean="0"/>
              <a:t>human intervention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General </a:t>
            </a:r>
            <a:r>
              <a:rPr lang="en-US" sz="2400" dirty="0"/>
              <a:t>purpose systems (PCs, databases)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Teaching</a:t>
            </a:r>
            <a:r>
              <a:rPr lang="en-US" sz="2400" dirty="0"/>
              <a:t>, non-clinical research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Expert </a:t>
            </a:r>
            <a:r>
              <a:rPr lang="en-US" sz="2400" dirty="0"/>
              <a:t>systems / decision support that </a:t>
            </a:r>
            <a:r>
              <a:rPr lang="en-US" sz="2400" dirty="0" smtClean="0"/>
              <a:t>allows “</a:t>
            </a:r>
            <a:r>
              <a:rPr lang="en-US" sz="2400" dirty="0"/>
              <a:t>competent human intervention” before </a:t>
            </a:r>
            <a:r>
              <a:rPr lang="en-US" sz="2400" dirty="0" smtClean="0"/>
              <a:t>an impact </a:t>
            </a:r>
            <a:r>
              <a:rPr lang="en-US" sz="2400" dirty="0"/>
              <a:t>on human life would occur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183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have been problems…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95803" y="1576358"/>
            <a:ext cx="62879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Therac</a:t>
            </a:r>
            <a:r>
              <a:rPr lang="en-US" sz="2400" dirty="0"/>
              <a:t>-</a:t>
            </a:r>
            <a:r>
              <a:rPr lang="en-US" sz="2400" dirty="0" smtClean="0"/>
              <a:t>25- radiation therapy machine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Pacemakers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err="1" smtClean="0"/>
              <a:t>Bloodbank</a:t>
            </a:r>
            <a:r>
              <a:rPr lang="en-US" sz="2400" dirty="0" smtClean="0"/>
              <a:t> software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60" y="1469732"/>
            <a:ext cx="719426" cy="7194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60" y="2540753"/>
            <a:ext cx="719426" cy="719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60" y="3666353"/>
            <a:ext cx="719426" cy="719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5316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23 and 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9784" t="14847" r="18982" b="6862"/>
          <a:stretch/>
        </p:blipFill>
        <p:spPr>
          <a:xfrm>
            <a:off x="2936333" y="533400"/>
            <a:ext cx="6090356" cy="54849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1557615"/>
            <a:ext cx="2816578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Saliva Collection Kit and Personal Genome Service (PGS)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3825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Bringing a device to market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143000"/>
            <a:ext cx="83439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New </a:t>
            </a:r>
            <a:r>
              <a:rPr lang="en-US" sz="2400" dirty="0"/>
              <a:t>devices need pre-market approval </a:t>
            </a:r>
            <a:r>
              <a:rPr lang="en-US" sz="2400" dirty="0" smtClean="0"/>
              <a:t>where the </a:t>
            </a:r>
            <a:r>
              <a:rPr lang="en-US" sz="2400" dirty="0"/>
              <a:t>manufacturer shows safety </a:t>
            </a:r>
            <a:r>
              <a:rPr lang="en-US" sz="2400" dirty="0" smtClean="0"/>
              <a:t>and effectiveness </a:t>
            </a:r>
          </a:p>
          <a:p>
            <a:endParaRPr lang="en-US" sz="2400" dirty="0"/>
          </a:p>
          <a:p>
            <a:r>
              <a:rPr lang="en-US" sz="2400" dirty="0" smtClean="0"/>
              <a:t>Devices </a:t>
            </a:r>
            <a:r>
              <a:rPr lang="en-US" sz="2400" dirty="0"/>
              <a:t>that are substantially equivalent </a:t>
            </a:r>
            <a:r>
              <a:rPr lang="en-US" sz="2400" dirty="0" smtClean="0"/>
              <a:t>to something </a:t>
            </a:r>
            <a:r>
              <a:rPr lang="en-US" sz="2400" dirty="0"/>
              <a:t>already on the market may file </a:t>
            </a:r>
            <a:r>
              <a:rPr lang="en-US" sz="2400" dirty="0" smtClean="0"/>
              <a:t>a 501</a:t>
            </a:r>
            <a:r>
              <a:rPr lang="en-US" sz="2400" dirty="0"/>
              <a:t>(k) notification and ask the FDA </a:t>
            </a:r>
            <a:r>
              <a:rPr lang="en-US" sz="2400" dirty="0" smtClean="0"/>
              <a:t>to determine </a:t>
            </a:r>
            <a:r>
              <a:rPr lang="en-US" sz="2400" dirty="0"/>
              <a:t>if it has </a:t>
            </a:r>
            <a:r>
              <a:rPr lang="en-US" sz="2400" dirty="0" smtClean="0"/>
              <a:t>the: 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Same </a:t>
            </a:r>
            <a:r>
              <a:rPr lang="en-US" sz="2400" dirty="0"/>
              <a:t>intended </a:t>
            </a:r>
            <a:r>
              <a:rPr lang="en-US" sz="2400" dirty="0" smtClean="0"/>
              <a:t>use, 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Same </a:t>
            </a:r>
            <a:r>
              <a:rPr lang="en-US" sz="2400" dirty="0"/>
              <a:t>technological characteristics as the </a:t>
            </a:r>
            <a:r>
              <a:rPr lang="en-US" sz="2400" dirty="0" smtClean="0"/>
              <a:t>preexisting device, 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Equal </a:t>
            </a:r>
            <a:r>
              <a:rPr lang="en-US" sz="2400" dirty="0"/>
              <a:t>safety and effectiveness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2878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FDA Enforcement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143000"/>
            <a:ext cx="800462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Alert </a:t>
            </a:r>
            <a:r>
              <a:rPr lang="en-US" sz="2400" dirty="0"/>
              <a:t>health professionals / consumers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Require </a:t>
            </a:r>
            <a:r>
              <a:rPr lang="en-US" sz="2400" dirty="0"/>
              <a:t>warnings or relabeling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Withdraw </a:t>
            </a:r>
            <a:r>
              <a:rPr lang="en-US" sz="2400" dirty="0"/>
              <a:t>the Investigational </a:t>
            </a:r>
            <a:r>
              <a:rPr lang="en-US" sz="2400" dirty="0" smtClean="0"/>
              <a:t>Device Exemption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Disqualify </a:t>
            </a:r>
            <a:r>
              <a:rPr lang="en-US" sz="2400" dirty="0"/>
              <a:t>the researchers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Recall </a:t>
            </a:r>
            <a:r>
              <a:rPr lang="en-US" sz="2400" dirty="0"/>
              <a:t>the devices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Seize </a:t>
            </a:r>
            <a:r>
              <a:rPr lang="en-US" sz="2400" dirty="0"/>
              <a:t>the device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Issue </a:t>
            </a:r>
            <a:r>
              <a:rPr lang="en-US" sz="2400" dirty="0"/>
              <a:t>an injunction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Civil </a:t>
            </a:r>
            <a:r>
              <a:rPr lang="en-US" sz="2400" dirty="0"/>
              <a:t>penalties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Criminal </a:t>
            </a:r>
            <a:r>
              <a:rPr lang="en-US" sz="2400" dirty="0"/>
              <a:t>prosecution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7111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 and Security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8849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FDA Guidelines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3776" y="1854469"/>
            <a:ext cx="795302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Current </a:t>
            </a:r>
            <a:r>
              <a:rPr lang="en-US" sz="2400" dirty="0"/>
              <a:t>Good Manufacturing Practice</a:t>
            </a:r>
          </a:p>
          <a:p>
            <a:r>
              <a:rPr lang="en-US" sz="2400" dirty="0" smtClean="0"/>
              <a:t>General </a:t>
            </a:r>
            <a:r>
              <a:rPr lang="en-US" sz="2400" dirty="0"/>
              <a:t>Principles of </a:t>
            </a:r>
            <a:r>
              <a:rPr lang="en-US" sz="2400" dirty="0" smtClean="0"/>
              <a:t>Software Validation</a:t>
            </a:r>
          </a:p>
          <a:p>
            <a:endParaRPr lang="en-US" sz="1400" dirty="0"/>
          </a:p>
          <a:p>
            <a:r>
              <a:rPr lang="en-US" sz="2400" dirty="0" smtClean="0"/>
              <a:t>Industry Guidance for the Content of Pre-market Submission for Software Contained in Medical Devices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2016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FDA Regulations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846182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820.30 </a:t>
            </a:r>
            <a:r>
              <a:rPr lang="en-US" sz="2400" b="1" dirty="0"/>
              <a:t>Design Control</a:t>
            </a:r>
          </a:p>
          <a:p>
            <a:r>
              <a:rPr lang="en-US" sz="2400" b="1" dirty="0"/>
              <a:t>820.30(a) </a:t>
            </a:r>
            <a:r>
              <a:rPr lang="en-US" sz="2400" b="1" dirty="0" smtClean="0"/>
              <a:t>General</a:t>
            </a:r>
          </a:p>
          <a:p>
            <a:endParaRPr lang="en-US" sz="2400" b="1" dirty="0"/>
          </a:p>
          <a:p>
            <a:r>
              <a:rPr lang="en-US" sz="2400" dirty="0"/>
              <a:t>(1) Each manufacturer of any </a:t>
            </a:r>
            <a:r>
              <a:rPr lang="en-US" sz="2400" b="1" dirty="0"/>
              <a:t>class III or class II</a:t>
            </a:r>
          </a:p>
          <a:p>
            <a:r>
              <a:rPr lang="en-US" sz="2400" dirty="0"/>
              <a:t>device, and the </a:t>
            </a:r>
            <a:r>
              <a:rPr lang="en-US" sz="2400" b="1" dirty="0"/>
              <a:t>class I devices </a:t>
            </a:r>
            <a:r>
              <a:rPr lang="en-US" sz="2400" dirty="0"/>
              <a:t>listed in paragraph</a:t>
            </a:r>
          </a:p>
          <a:p>
            <a:r>
              <a:rPr lang="en-US" sz="2400" dirty="0" smtClean="0"/>
              <a:t>(</a:t>
            </a:r>
            <a:r>
              <a:rPr lang="en-US" sz="2400" dirty="0"/>
              <a:t>a)(2) of this section, shall: establish and maintain</a:t>
            </a:r>
          </a:p>
          <a:p>
            <a:r>
              <a:rPr lang="en-US" sz="2400" dirty="0"/>
              <a:t>procedures to control the design of the device in</a:t>
            </a:r>
          </a:p>
          <a:p>
            <a:r>
              <a:rPr lang="en-US" sz="2400" dirty="0"/>
              <a:t>order to ensure that specified design requirements</a:t>
            </a:r>
          </a:p>
          <a:p>
            <a:r>
              <a:rPr lang="en-US" sz="2400" dirty="0"/>
              <a:t>are met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(2) The following class I devices are subject to design</a:t>
            </a:r>
          </a:p>
          <a:p>
            <a:r>
              <a:rPr lang="en-US" sz="2400" dirty="0"/>
              <a:t>controls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r>
              <a:rPr lang="en-US" sz="2400" b="1" dirty="0"/>
              <a:t>(</a:t>
            </a:r>
            <a:r>
              <a:rPr lang="en-US" sz="2400" b="1" dirty="0" err="1"/>
              <a:t>i</a:t>
            </a:r>
            <a:r>
              <a:rPr lang="en-US" sz="2400" b="1" dirty="0"/>
              <a:t>) Devices automated with computer </a:t>
            </a:r>
            <a:r>
              <a:rPr lang="en-US" sz="2400" b="1" dirty="0" smtClean="0"/>
              <a:t>software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306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FDA Regulations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600200"/>
            <a:ext cx="781506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820.30 </a:t>
            </a:r>
            <a:r>
              <a:rPr lang="en-US" sz="2400" b="1" dirty="0"/>
              <a:t>Design Control</a:t>
            </a:r>
          </a:p>
          <a:p>
            <a:r>
              <a:rPr lang="en-US" sz="2400" dirty="0"/>
              <a:t>…..</a:t>
            </a:r>
          </a:p>
          <a:p>
            <a:r>
              <a:rPr lang="en-US" sz="2400" dirty="0"/>
              <a:t>3.3 Software Is Different From Hardware</a:t>
            </a:r>
          </a:p>
          <a:p>
            <a:r>
              <a:rPr lang="en-US" sz="2400" dirty="0"/>
              <a:t>“Because of its complexity, the development process for</a:t>
            </a:r>
          </a:p>
          <a:p>
            <a:r>
              <a:rPr lang="en-US" sz="2400" dirty="0"/>
              <a:t>software should be even more tightly controlled than</a:t>
            </a:r>
          </a:p>
          <a:p>
            <a:r>
              <a:rPr lang="en-US" sz="2400" dirty="0"/>
              <a:t>for hardware, in order to prevent problems that</a:t>
            </a:r>
          </a:p>
          <a:p>
            <a:r>
              <a:rPr lang="en-US" sz="2400" dirty="0"/>
              <a:t>cannot be easily detected later in the development</a:t>
            </a:r>
          </a:p>
          <a:p>
            <a:r>
              <a:rPr lang="en-US" sz="2400" dirty="0"/>
              <a:t>process”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“……. software engineering needs an even greater level</a:t>
            </a:r>
          </a:p>
          <a:p>
            <a:r>
              <a:rPr lang="en-US" sz="2400" dirty="0"/>
              <a:t>of managerial scrutiny and control than does</a:t>
            </a:r>
          </a:p>
          <a:p>
            <a:r>
              <a:rPr lang="en-US" sz="2400" dirty="0"/>
              <a:t>hardware engineering”.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467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FDA Device Recall Statistics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1992-1998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77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44880" y="1087487"/>
            <a:ext cx="725424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6400800" algn="r"/>
              </a:tabLst>
            </a:pPr>
            <a:r>
              <a:rPr lang="en-US" sz="2400" dirty="0" smtClean="0"/>
              <a:t>Device Recalls 	</a:t>
            </a:r>
            <a:r>
              <a:rPr lang="en-US" sz="2400" b="1" dirty="0" smtClean="0"/>
              <a:t>3140</a:t>
            </a:r>
          </a:p>
          <a:p>
            <a:pPr>
              <a:tabLst>
                <a:tab pos="7315200" algn="r"/>
              </a:tabLst>
            </a:pPr>
            <a:endParaRPr lang="en-US" sz="2400" dirty="0" smtClean="0"/>
          </a:p>
          <a:p>
            <a:pPr>
              <a:tabLst>
                <a:tab pos="7315200" algn="r"/>
              </a:tabLst>
            </a:pPr>
            <a:endParaRPr lang="en-US" sz="2400" dirty="0"/>
          </a:p>
          <a:p>
            <a:pPr>
              <a:tabLst>
                <a:tab pos="6400800" algn="r"/>
              </a:tabLst>
            </a:pPr>
            <a:r>
              <a:rPr lang="en-US" sz="2400" dirty="0" smtClean="0"/>
              <a:t>Total </a:t>
            </a:r>
            <a:r>
              <a:rPr lang="en-US" sz="2400" dirty="0"/>
              <a:t>s</a:t>
            </a:r>
            <a:r>
              <a:rPr lang="en-US" sz="2400" dirty="0" smtClean="0"/>
              <a:t>oftware</a:t>
            </a:r>
            <a:r>
              <a:rPr lang="en-US" sz="2400" dirty="0"/>
              <a:t>-related recalls </a:t>
            </a:r>
            <a:r>
              <a:rPr lang="en-US" sz="2400" dirty="0" smtClean="0"/>
              <a:t>	</a:t>
            </a:r>
            <a:r>
              <a:rPr lang="en-US" sz="2400" b="1" dirty="0" smtClean="0"/>
              <a:t>242</a:t>
            </a:r>
          </a:p>
          <a:p>
            <a:endParaRPr lang="en-US" sz="2400" dirty="0" smtClean="0"/>
          </a:p>
          <a:p>
            <a:endParaRPr lang="en-US" sz="2400" dirty="0"/>
          </a:p>
          <a:p>
            <a:pPr>
              <a:tabLst>
                <a:tab pos="6346825" algn="r"/>
              </a:tabLst>
            </a:pPr>
            <a:r>
              <a:rPr lang="en-US" sz="2400" dirty="0" smtClean="0"/>
              <a:t>Software </a:t>
            </a:r>
            <a:r>
              <a:rPr lang="en-US" sz="2400" dirty="0"/>
              <a:t>recalls due to changes </a:t>
            </a:r>
            <a:r>
              <a:rPr lang="en-US" sz="2400" dirty="0" smtClean="0"/>
              <a:t> 	</a:t>
            </a:r>
            <a:r>
              <a:rPr lang="en-US" sz="2400" b="1" dirty="0" smtClean="0"/>
              <a:t>192 </a:t>
            </a:r>
          </a:p>
          <a:p>
            <a:pPr>
              <a:tabLst>
                <a:tab pos="6346825" algn="r"/>
              </a:tabLst>
            </a:pPr>
            <a:r>
              <a:rPr lang="en-US" sz="2000" dirty="0" smtClean="0"/>
              <a:t>(</a:t>
            </a:r>
            <a:r>
              <a:rPr lang="en-US" sz="2000" dirty="0"/>
              <a:t>defects introduced when changes were</a:t>
            </a:r>
          </a:p>
          <a:p>
            <a:r>
              <a:rPr lang="en-US" sz="2000" dirty="0"/>
              <a:t>made to the software after its initial</a:t>
            </a:r>
          </a:p>
          <a:p>
            <a:r>
              <a:rPr lang="en-US" sz="2000" dirty="0"/>
              <a:t>production and distribution</a:t>
            </a:r>
            <a:r>
              <a:rPr lang="en-US" sz="2000" dirty="0" smtClean="0"/>
              <a:t>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5546" y="5530334"/>
            <a:ext cx="76642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6"/>
                </a:solidFill>
              </a:rPr>
              <a:t>Since 2013, &gt;500 devices with the word “software” </a:t>
            </a:r>
          </a:p>
          <a:p>
            <a:pPr algn="ctr"/>
            <a:r>
              <a:rPr lang="en-US" sz="2400" b="1" dirty="0" smtClean="0">
                <a:solidFill>
                  <a:schemeClr val="accent6"/>
                </a:solidFill>
              </a:rPr>
              <a:t>in the device label have been recalled</a:t>
            </a:r>
            <a:endParaRPr lang="en-US" sz="2400" b="1" dirty="0">
              <a:solidFill>
                <a:schemeClr val="accent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260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556"/>
            <a:ext cx="8694058" cy="911243"/>
          </a:xfrm>
        </p:spPr>
        <p:txBody>
          <a:bodyPr/>
          <a:lstStyle/>
          <a:p>
            <a:r>
              <a:rPr lang="en-US" dirty="0" smtClean="0"/>
              <a:t>ISO 9000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143000"/>
            <a:ext cx="70942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International Organization on Standards</a:t>
            </a:r>
          </a:p>
          <a:p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Over 200 countries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Voluntary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ISO 9000 – quality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Customers expect it; competitors use it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2586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Standards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2667" y="1961444"/>
            <a:ext cx="80941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ISO</a:t>
            </a:r>
            <a:r>
              <a:rPr lang="en-US" sz="2400" dirty="0"/>
              <a:t>/IEC Standards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60601</a:t>
            </a:r>
            <a:r>
              <a:rPr lang="en-US" sz="2400" dirty="0"/>
              <a:t>-1: Medical Electrical Equipment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60601</a:t>
            </a:r>
            <a:r>
              <a:rPr lang="en-US" sz="2400" dirty="0"/>
              <a:t>-1-4: Programmable </a:t>
            </a:r>
            <a:r>
              <a:rPr lang="en-US" sz="2400" dirty="0" smtClean="0"/>
              <a:t>Electronic Medical </a:t>
            </a:r>
            <a:r>
              <a:rPr lang="en-US" sz="2400" dirty="0"/>
              <a:t>Systems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14971</a:t>
            </a:r>
            <a:r>
              <a:rPr lang="en-US" sz="2400" dirty="0"/>
              <a:t>: Risk Management for </a:t>
            </a:r>
            <a:r>
              <a:rPr lang="en-US" sz="2400" dirty="0" smtClean="0"/>
              <a:t>Medical Devices </a:t>
            </a:r>
          </a:p>
          <a:p>
            <a:pPr marL="914400" lvl="1" indent="-457200">
              <a:buFont typeface="Wingdings" charset="2"/>
              <a:buChar char="§"/>
            </a:pPr>
            <a:endParaRPr lang="en-US" sz="2400" dirty="0" smtClean="0"/>
          </a:p>
          <a:p>
            <a:r>
              <a:rPr lang="en-US" sz="2400" dirty="0" smtClean="0"/>
              <a:t>IEEE </a:t>
            </a:r>
            <a:r>
              <a:rPr lang="en-US" sz="2400" dirty="0"/>
              <a:t>Standards 1012 &amp; 1059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Software </a:t>
            </a:r>
            <a:r>
              <a:rPr lang="en-US" sz="2400" dirty="0"/>
              <a:t>Verification &amp; Validation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8926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Evaluating Medical Information Systems: Ethical considerations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5866" y="2046111"/>
            <a:ext cx="789093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How </a:t>
            </a:r>
            <a:r>
              <a:rPr lang="en-US" sz="2400" dirty="0"/>
              <a:t>much evaluation is enough</a:t>
            </a:r>
            <a:r>
              <a:rPr lang="en-US" sz="2400" dirty="0" smtClean="0"/>
              <a:t>?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How </a:t>
            </a:r>
            <a:r>
              <a:rPr lang="en-US" sz="2400" dirty="0"/>
              <a:t>much time and money </a:t>
            </a:r>
            <a:r>
              <a:rPr lang="en-US" sz="2400" dirty="0" smtClean="0"/>
              <a:t>to spend?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Who should be doing the evaluation?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How to standardize the criteria/data used in the evaluations?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1168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</a:t>
            </a:r>
            <a:r>
              <a:rPr lang="en-US" dirty="0"/>
              <a:t>course was made possible under a grant from the NIH (# </a:t>
            </a:r>
            <a:r>
              <a:rPr lang="en-US" dirty="0">
                <a:hlinkClick r:id="rId3"/>
              </a:rPr>
              <a:t>1R25GM114820-01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138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 and Security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143000"/>
            <a:ext cx="82513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Health Information Privacy </a:t>
            </a:r>
            <a:r>
              <a:rPr lang="en-US" sz="2200" dirty="0"/>
              <a:t>– the right </a:t>
            </a:r>
            <a:r>
              <a:rPr lang="en-US" sz="2200" dirty="0" smtClean="0"/>
              <a:t>of individuals </a:t>
            </a:r>
            <a:r>
              <a:rPr lang="en-US" sz="2200" dirty="0"/>
              <a:t>to control the circumstances in </a:t>
            </a:r>
            <a:r>
              <a:rPr lang="en-US" sz="2200" dirty="0" smtClean="0"/>
              <a:t>which personally </a:t>
            </a:r>
            <a:r>
              <a:rPr lang="en-US" sz="2200" dirty="0"/>
              <a:t>identifiable data are collected, used</a:t>
            </a:r>
            <a:r>
              <a:rPr lang="en-US" sz="2200" dirty="0" smtClean="0"/>
              <a:t>, and </a:t>
            </a:r>
            <a:r>
              <a:rPr lang="en-US" sz="2200" dirty="0"/>
              <a:t>transmitted</a:t>
            </a:r>
            <a:r>
              <a:rPr lang="en-US" sz="2200" dirty="0" smtClean="0"/>
              <a:t>.</a:t>
            </a:r>
          </a:p>
          <a:p>
            <a:endParaRPr lang="en-US" sz="2200" dirty="0"/>
          </a:p>
          <a:p>
            <a:r>
              <a:rPr lang="en-US" sz="2200" b="1" dirty="0" smtClean="0"/>
              <a:t>Security</a:t>
            </a:r>
            <a:r>
              <a:rPr lang="en-US" sz="2200" dirty="0" smtClean="0"/>
              <a:t> </a:t>
            </a:r>
            <a:r>
              <a:rPr lang="en-US" sz="2200" dirty="0"/>
              <a:t>– guarding against unauthorized </a:t>
            </a:r>
            <a:r>
              <a:rPr lang="en-US" sz="2200" dirty="0" smtClean="0"/>
              <a:t>use practices</a:t>
            </a:r>
            <a:r>
              <a:rPr lang="en-US" sz="2200" dirty="0"/>
              <a:t>, policies, and procedures used to </a:t>
            </a:r>
            <a:r>
              <a:rPr lang="en-US" sz="2200" dirty="0" smtClean="0"/>
              <a:t>protect data </a:t>
            </a:r>
            <a:r>
              <a:rPr lang="en-US" sz="2200" dirty="0"/>
              <a:t>systems against unwarranted disclosure</a:t>
            </a:r>
            <a:r>
              <a:rPr lang="en-US" sz="2200" dirty="0" smtClean="0"/>
              <a:t>, modification</a:t>
            </a:r>
            <a:r>
              <a:rPr lang="en-US" sz="2200" dirty="0"/>
              <a:t>, or distribution and to safeguard </a:t>
            </a:r>
            <a:r>
              <a:rPr lang="en-US" sz="2200" dirty="0" smtClean="0"/>
              <a:t>the system itself.  Examples</a:t>
            </a:r>
            <a:r>
              <a:rPr lang="en-US" sz="2200" dirty="0"/>
              <a:t>: encryption, sign-on security codes, </a:t>
            </a:r>
            <a:r>
              <a:rPr lang="en-US" sz="2200" dirty="0" smtClean="0"/>
              <a:t>audit trails</a:t>
            </a: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4679284"/>
            <a:ext cx="8491547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 smtClean="0">
                <a:solidFill>
                  <a:schemeClr val="accent2"/>
                </a:solidFill>
              </a:rPr>
              <a:t>Sound familiar? </a:t>
            </a:r>
          </a:p>
          <a:p>
            <a:pPr>
              <a:spcAft>
                <a:spcPts val="600"/>
              </a:spcAft>
            </a:pPr>
            <a:endParaRPr lang="en-US" sz="1000" b="1" dirty="0" smtClean="0">
              <a:solidFill>
                <a:schemeClr val="accent6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200" b="1" dirty="0" smtClean="0">
                <a:solidFill>
                  <a:schemeClr val="accent6"/>
                </a:solidFill>
              </a:rPr>
              <a:t>Autonomy: </a:t>
            </a:r>
            <a:r>
              <a:rPr lang="en-US" sz="2200" dirty="0" smtClean="0">
                <a:solidFill>
                  <a:schemeClr val="accent6"/>
                </a:solidFill>
              </a:rPr>
              <a:t>right </a:t>
            </a:r>
            <a:r>
              <a:rPr lang="en-US" sz="2200" dirty="0">
                <a:solidFill>
                  <a:schemeClr val="accent6"/>
                </a:solidFill>
              </a:rPr>
              <a:t>to privacy, individual freedom</a:t>
            </a:r>
            <a:r>
              <a:rPr lang="en-US" sz="2200" dirty="0" smtClean="0">
                <a:solidFill>
                  <a:schemeClr val="accent6"/>
                </a:solidFill>
              </a:rPr>
              <a:t>, informed </a:t>
            </a:r>
            <a:r>
              <a:rPr lang="en-US" sz="2200" dirty="0">
                <a:solidFill>
                  <a:schemeClr val="accent6"/>
                </a:solidFill>
              </a:rPr>
              <a:t>consent </a:t>
            </a:r>
          </a:p>
          <a:p>
            <a:pPr>
              <a:spcAft>
                <a:spcPts val="600"/>
              </a:spcAft>
            </a:pPr>
            <a:r>
              <a:rPr lang="en-US" sz="2200" b="1" dirty="0" smtClean="0">
                <a:solidFill>
                  <a:schemeClr val="accent6"/>
                </a:solidFill>
              </a:rPr>
              <a:t>Veracity: </a:t>
            </a:r>
            <a:r>
              <a:rPr lang="en-US" sz="2200" dirty="0" smtClean="0">
                <a:solidFill>
                  <a:schemeClr val="accent6"/>
                </a:solidFill>
              </a:rPr>
              <a:t>Telling </a:t>
            </a:r>
            <a:r>
              <a:rPr lang="en-US" sz="2200" dirty="0">
                <a:solidFill>
                  <a:schemeClr val="accent6"/>
                </a:solidFill>
              </a:rPr>
              <a:t>the truth, keeping </a:t>
            </a:r>
            <a:r>
              <a:rPr lang="en-US" sz="2200" dirty="0" smtClean="0">
                <a:solidFill>
                  <a:schemeClr val="accent6"/>
                </a:solidFill>
              </a:rPr>
              <a:t>promises</a:t>
            </a:r>
            <a:endParaRPr lang="en-US" sz="2200" dirty="0">
              <a:solidFill>
                <a:schemeClr val="accent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54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Legal right to privacy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20724" y="1558570"/>
            <a:ext cx="736163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Federal </a:t>
            </a:r>
            <a:r>
              <a:rPr lang="en-US" sz="2800" dirty="0"/>
              <a:t>Laws</a:t>
            </a:r>
          </a:p>
          <a:p>
            <a:pPr marL="633413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HIPAA </a:t>
            </a:r>
            <a:r>
              <a:rPr lang="en-US" sz="2800" dirty="0"/>
              <a:t>Privacy Rules</a:t>
            </a:r>
          </a:p>
          <a:p>
            <a:pPr marL="633413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Privacy </a:t>
            </a:r>
            <a:r>
              <a:rPr lang="en-US" sz="2800" dirty="0"/>
              <a:t>Act </a:t>
            </a:r>
            <a:r>
              <a:rPr lang="en-US" sz="2800" dirty="0" smtClean="0"/>
              <a:t>1974</a:t>
            </a:r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State </a:t>
            </a:r>
            <a:r>
              <a:rPr lang="en-US" sz="2800" dirty="0"/>
              <a:t>Laws</a:t>
            </a:r>
          </a:p>
          <a:p>
            <a:pPr marL="633413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Extra </a:t>
            </a:r>
            <a:r>
              <a:rPr lang="en-US" sz="2800" dirty="0"/>
              <a:t>confidentiality for certain conditions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60" y="1469732"/>
            <a:ext cx="719426" cy="7194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27" y="3573186"/>
            <a:ext cx="719426" cy="719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7909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 Act of 1974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3180" y="1066799"/>
            <a:ext cx="78149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To </a:t>
            </a:r>
            <a:r>
              <a:rPr lang="en-US" sz="2200" dirty="0"/>
              <a:t>restrict disclosure of personally </a:t>
            </a:r>
            <a:r>
              <a:rPr lang="en-US" sz="2200" dirty="0" smtClean="0"/>
              <a:t>identifiable records </a:t>
            </a:r>
            <a:r>
              <a:rPr lang="en-US" sz="2200" dirty="0"/>
              <a:t>maintained by agencies</a:t>
            </a:r>
            <a:r>
              <a:rPr lang="en-US" sz="220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To </a:t>
            </a:r>
            <a:r>
              <a:rPr lang="en-US" sz="2200" dirty="0"/>
              <a:t>grant individuals increased rights of access </a:t>
            </a:r>
            <a:r>
              <a:rPr lang="en-US" sz="2200" dirty="0" smtClean="0"/>
              <a:t>to agency </a:t>
            </a:r>
            <a:r>
              <a:rPr lang="en-US" sz="2200" dirty="0"/>
              <a:t>records maintained on themselves</a:t>
            </a:r>
            <a:r>
              <a:rPr lang="en-US" sz="220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To </a:t>
            </a:r>
            <a:r>
              <a:rPr lang="en-US" sz="2200" dirty="0"/>
              <a:t>grant individuals the right to seek amendment </a:t>
            </a:r>
            <a:r>
              <a:rPr lang="en-US" sz="2200" dirty="0" smtClean="0"/>
              <a:t>of agency </a:t>
            </a:r>
            <a:r>
              <a:rPr lang="en-US" sz="2200" dirty="0"/>
              <a:t>records maintained on themselves upon </a:t>
            </a:r>
            <a:r>
              <a:rPr lang="en-US" sz="2200" dirty="0" smtClean="0"/>
              <a:t>a showing </a:t>
            </a:r>
            <a:r>
              <a:rPr lang="en-US" sz="2200" dirty="0"/>
              <a:t>that the records are not accurate, relevant</a:t>
            </a:r>
            <a:r>
              <a:rPr lang="en-US" sz="2200" dirty="0" smtClean="0"/>
              <a:t>, timely</a:t>
            </a:r>
            <a:r>
              <a:rPr lang="en-US" sz="2200" dirty="0"/>
              <a:t>, or complete</a:t>
            </a:r>
            <a:r>
              <a:rPr lang="en-US" sz="220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To </a:t>
            </a:r>
            <a:r>
              <a:rPr lang="en-US" sz="2200" dirty="0"/>
              <a:t>establish a code of "fair information </a:t>
            </a:r>
            <a:r>
              <a:rPr lang="en-US" sz="2200" dirty="0" smtClean="0"/>
              <a:t>practices“ which </a:t>
            </a:r>
            <a:r>
              <a:rPr lang="en-US" sz="2200" dirty="0"/>
              <a:t>requires agencies to comply with statutory </a:t>
            </a:r>
            <a:r>
              <a:rPr lang="en-US" sz="2200" dirty="0" smtClean="0"/>
              <a:t>norms for </a:t>
            </a:r>
            <a:r>
              <a:rPr lang="en-US" sz="2200" dirty="0"/>
              <a:t>collection, maintenance, and dissemination </a:t>
            </a:r>
            <a:r>
              <a:rPr lang="en-US" sz="2200" dirty="0" smtClean="0"/>
              <a:t>of records.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260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12205"/>
            <a:ext cx="9144000" cy="13285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HIPAA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5600" y="2084816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Health </a:t>
            </a:r>
            <a:r>
              <a:rPr lang="en-US" sz="2400" b="1" dirty="0"/>
              <a:t>Insurance Portability &amp; Accountability Act </a:t>
            </a:r>
            <a:r>
              <a:rPr lang="en-US" sz="2400" dirty="0"/>
              <a:t>(1996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Protection </a:t>
            </a:r>
            <a:r>
              <a:rPr lang="en-US" sz="2400" dirty="0"/>
              <a:t>for the privacy of </a:t>
            </a:r>
            <a:r>
              <a:rPr lang="en-US" sz="2400" dirty="0" smtClean="0"/>
              <a:t>Protected Health </a:t>
            </a:r>
            <a:r>
              <a:rPr lang="en-US" sz="2400" dirty="0"/>
              <a:t>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Protection </a:t>
            </a:r>
            <a:r>
              <a:rPr lang="en-US" sz="2400" dirty="0"/>
              <a:t>for the security of </a:t>
            </a:r>
            <a:r>
              <a:rPr lang="en-US" sz="2400" dirty="0" smtClean="0"/>
              <a:t>Protected Health </a:t>
            </a:r>
            <a:r>
              <a:rPr lang="en-US" sz="2400" dirty="0"/>
              <a:t>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Standardization </a:t>
            </a:r>
            <a:r>
              <a:rPr lang="en-US" sz="2400" dirty="0"/>
              <a:t>of electronic </a:t>
            </a:r>
            <a:r>
              <a:rPr lang="en-US" sz="2400" dirty="0" smtClean="0"/>
              <a:t>data interchange </a:t>
            </a:r>
            <a:r>
              <a:rPr lang="en-US" sz="2400" dirty="0"/>
              <a:t>in health care </a:t>
            </a:r>
            <a:r>
              <a:rPr lang="en-US" sz="2400" dirty="0" smtClean="0"/>
              <a:t>transactions</a:t>
            </a:r>
          </a:p>
          <a:p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4393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 is NOT the same as security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13518" y="2113844"/>
            <a:ext cx="64911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Need </a:t>
            </a:r>
            <a:r>
              <a:rPr lang="en-US" sz="2400" dirty="0"/>
              <a:t>to define authorized </a:t>
            </a:r>
            <a:r>
              <a:rPr lang="en-US" sz="2400" dirty="0" smtClean="0"/>
              <a:t>access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You </a:t>
            </a:r>
            <a:r>
              <a:rPr lang="en-US" sz="2400" i="1" dirty="0"/>
              <a:t>can</a:t>
            </a:r>
            <a:r>
              <a:rPr lang="en-US" sz="2400" dirty="0"/>
              <a:t> have privacy breaches </a:t>
            </a:r>
            <a:r>
              <a:rPr lang="en-US" sz="2400" dirty="0" smtClean="0"/>
              <a:t>with secure </a:t>
            </a:r>
            <a:r>
              <a:rPr lang="en-US" sz="2400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25" y="1999504"/>
            <a:ext cx="719426" cy="7194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92" y="3491655"/>
            <a:ext cx="719426" cy="719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0922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an authorized user?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143000"/>
            <a:ext cx="7339510" cy="3347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Individual </a:t>
            </a:r>
            <a:r>
              <a:rPr lang="en-US" sz="2400" dirty="0"/>
              <a:t>Patient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Family </a:t>
            </a:r>
            <a:r>
              <a:rPr lang="en-US" sz="2400" dirty="0"/>
              <a:t>Member / Caregiver?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Personal </a:t>
            </a:r>
            <a:r>
              <a:rPr lang="en-US" sz="2400" dirty="0"/>
              <a:t>Physician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(Nurses</a:t>
            </a:r>
            <a:r>
              <a:rPr lang="en-US" sz="2400" dirty="0"/>
              <a:t>? Other physicians? </a:t>
            </a:r>
            <a:r>
              <a:rPr lang="en-US" sz="2400" dirty="0" smtClean="0"/>
              <a:t>Medical Assistants?)</a:t>
            </a:r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Payer</a:t>
            </a:r>
            <a:r>
              <a:rPr lang="en-US" sz="2400" dirty="0"/>
              <a:t>? Health Plan? Government?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Employer</a:t>
            </a:r>
            <a:r>
              <a:rPr lang="en-US" sz="2400" dirty="0"/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841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50589" y="1182911"/>
            <a:ext cx="3042821" cy="3347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/>
              <a:t>Hospital</a:t>
            </a:r>
            <a:endParaRPr lang="en-US" sz="2400" dirty="0"/>
          </a:p>
          <a:p>
            <a:pPr algn="ctr">
              <a:lnSpc>
                <a:spcPct val="150000"/>
              </a:lnSpc>
            </a:pPr>
            <a:r>
              <a:rPr lang="en-US" sz="2400" dirty="0" smtClean="0"/>
              <a:t>Outpatient </a:t>
            </a:r>
            <a:r>
              <a:rPr lang="en-US" sz="2400" dirty="0"/>
              <a:t>Clinics</a:t>
            </a:r>
          </a:p>
          <a:p>
            <a:pPr algn="ctr">
              <a:lnSpc>
                <a:spcPct val="150000"/>
              </a:lnSpc>
            </a:pPr>
            <a:r>
              <a:rPr lang="en-US" sz="2400" dirty="0" smtClean="0"/>
              <a:t>Patients</a:t>
            </a:r>
            <a:r>
              <a:rPr lang="en-US" sz="2400" dirty="0"/>
              <a:t>’ Homes</a:t>
            </a:r>
          </a:p>
          <a:p>
            <a:pPr algn="ctr">
              <a:lnSpc>
                <a:spcPct val="150000"/>
              </a:lnSpc>
            </a:pPr>
            <a:r>
              <a:rPr lang="en-US" sz="2400" dirty="0" smtClean="0"/>
              <a:t>Pharmacy</a:t>
            </a:r>
            <a:endParaRPr lang="en-US" sz="2400" dirty="0"/>
          </a:p>
          <a:p>
            <a:pPr algn="ctr">
              <a:lnSpc>
                <a:spcPct val="150000"/>
              </a:lnSpc>
            </a:pPr>
            <a:r>
              <a:rPr lang="en-US" sz="2400" dirty="0" smtClean="0"/>
              <a:t>Outsourced </a:t>
            </a:r>
            <a:r>
              <a:rPr lang="en-US" sz="2400" dirty="0"/>
              <a:t>Services</a:t>
            </a:r>
          </a:p>
          <a:p>
            <a:pPr algn="ctr">
              <a:lnSpc>
                <a:spcPct val="150000"/>
              </a:lnSpc>
            </a:pPr>
            <a:r>
              <a:rPr lang="en-US" sz="2400" dirty="0" smtClean="0"/>
              <a:t>Home Health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3060208" y="5577200"/>
            <a:ext cx="3023585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accent6"/>
                </a:solidFill>
              </a:rPr>
              <a:t>What are the risks?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00564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REFERENCE_ID" val="7bd8a93a-c6d9-4cc7-8fc2-2caa61294c55"/>
  <p:tag name="TAG_BACKING_FORM_KEY" val="526068-c:\wamp\www\box sync\bd2k\oer content\themeideas\bd2k working.pptx"/>
  <p:tag name="ARTICULATE_PRESENTER_VERSION" val="7"/>
  <p:tag name="ARTICULATE_USED_PAGE_ORIENTATION" val="1"/>
  <p:tag name="ARTICULATE_USED_PAGE_SIZE" val="1"/>
  <p:tag name="ARTICULATE_SLIDE_THUMBNAIL_REFRESH" val="1"/>
  <p:tag name="ARTICULATE_SLIDE_COUNT" val="28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57"/>
  <p:tag name="ARTICULATE_USED_LAYOUT" val="1"/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67"/>
  <p:tag name="ARTICULATE_NAV_LEVEL" val="1"/>
  <p:tag name="ARTICULATE_SLIDE_PRESENTER_GUID" val="5eb620a9-ec36-496c-ad0a-c95020a123d2"/>
  <p:tag name="ARTICULATE_SLIDE_PAUSE" val="1"/>
  <p:tag name="ARTICULATE_LOCK_SLIDE" val="0"/>
  <p:tag name="ARTICULATE_HIDE_SLIDE" val="1"/>
  <p:tag name="ARTICULATE_PLAYER_CONTROL_PREVIOUS" val="True"/>
  <p:tag name="ARTICULATE_PLAYER_CONTROL_NEXT" val="True"/>
  <p:tag name="ARTICULATE_PLAYER_CONTROL_NOTES" val="False"/>
  <p:tag name="ARTICULATE_PLAYER_CONTROL_RESOURCES" val="True"/>
  <p:tag name="ARTICULATE_PLAYER_SEEKBAR" val="False"/>
  <p:tag name="ARTICULATE_PLAYER_CONTROL_PLAYPAUSE" val="False"/>
  <p:tag name="ARTICULATE_NEXT_BUTTON_ID" val="287"/>
  <p:tag name="ARTICULATE_PREV_BUTTON_ID" val="332"/>
  <p:tag name="ARTICULATE_USED_LAYOUT" val="2"/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BD2K">
      <a:dk1>
        <a:srgbClr val="18496B"/>
      </a:dk1>
      <a:lt1>
        <a:srgbClr val="FFFFFF"/>
      </a:lt1>
      <a:dk2>
        <a:srgbClr val="757070"/>
      </a:dk2>
      <a:lt2>
        <a:srgbClr val="E7E6E6"/>
      </a:lt2>
      <a:accent1>
        <a:srgbClr val="095457"/>
      </a:accent1>
      <a:accent2>
        <a:srgbClr val="CC3300"/>
      </a:accent2>
      <a:accent3>
        <a:srgbClr val="323558"/>
      </a:accent3>
      <a:accent4>
        <a:srgbClr val="B6D2D1"/>
      </a:accent4>
      <a:accent5>
        <a:srgbClr val="4B5185"/>
      </a:accent5>
      <a:accent6>
        <a:srgbClr val="CA913E"/>
      </a:accent6>
      <a:hlink>
        <a:srgbClr val="0563C1"/>
      </a:hlink>
      <a:folHlink>
        <a:srgbClr val="954F72"/>
      </a:folHlink>
    </a:clrScheme>
    <a:fontScheme name="BD2K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D2K OER Dark">
  <a:themeElements>
    <a:clrScheme name="BD2K">
      <a:dk1>
        <a:srgbClr val="18496B"/>
      </a:dk1>
      <a:lt1>
        <a:srgbClr val="FFFFFF"/>
      </a:lt1>
      <a:dk2>
        <a:srgbClr val="757070"/>
      </a:dk2>
      <a:lt2>
        <a:srgbClr val="E7E6E6"/>
      </a:lt2>
      <a:accent1>
        <a:srgbClr val="095457"/>
      </a:accent1>
      <a:accent2>
        <a:srgbClr val="CC3300"/>
      </a:accent2>
      <a:accent3>
        <a:srgbClr val="323558"/>
      </a:accent3>
      <a:accent4>
        <a:srgbClr val="B6D2D1"/>
      </a:accent4>
      <a:accent5>
        <a:srgbClr val="4B5185"/>
      </a:accent5>
      <a:accent6>
        <a:srgbClr val="CA913E"/>
      </a:accent6>
      <a:hlink>
        <a:srgbClr val="0563C1"/>
      </a:hlink>
      <a:folHlink>
        <a:srgbClr val="954F72"/>
      </a:folHlink>
    </a:clrScheme>
    <a:fontScheme name="BD2K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847</TotalTime>
  <Words>998</Words>
  <Application>Microsoft Office PowerPoint</Application>
  <PresentationFormat>On-screen Show (4:3)</PresentationFormat>
  <Paragraphs>213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</vt:lpstr>
      <vt:lpstr>Wingdings</vt:lpstr>
      <vt:lpstr>Office Theme</vt:lpstr>
      <vt:lpstr>BD2K OER Dark</vt:lpstr>
      <vt:lpstr>Privacy laws, FDA Regulations, and Evaluation pertaining to software</vt:lpstr>
      <vt:lpstr>Privacy and Security</vt:lpstr>
      <vt:lpstr>Privacy and Security</vt:lpstr>
      <vt:lpstr>Legal right to privacy</vt:lpstr>
      <vt:lpstr>Privacy Act of 1974</vt:lpstr>
      <vt:lpstr>HIPAA</vt:lpstr>
      <vt:lpstr>Privacy is NOT the same as security</vt:lpstr>
      <vt:lpstr>Who is an authorized user?</vt:lpstr>
      <vt:lpstr>Follow the data</vt:lpstr>
      <vt:lpstr>Public access to data</vt:lpstr>
      <vt:lpstr>Devices</vt:lpstr>
      <vt:lpstr>FDA Regulations</vt:lpstr>
      <vt:lpstr>Devices are diverse</vt:lpstr>
      <vt:lpstr>Three classes of devices</vt:lpstr>
      <vt:lpstr>What about medical software?</vt:lpstr>
      <vt:lpstr>There have been problems…</vt:lpstr>
      <vt:lpstr>23 and me</vt:lpstr>
      <vt:lpstr>Bringing a device to market</vt:lpstr>
      <vt:lpstr>FDA Enforcement</vt:lpstr>
      <vt:lpstr>FDA Guidelines</vt:lpstr>
      <vt:lpstr>FDA Regulations</vt:lpstr>
      <vt:lpstr>FDA Regulations</vt:lpstr>
      <vt:lpstr>FDA Device Recall Statistics</vt:lpstr>
      <vt:lpstr>PowerPoint Presentation</vt:lpstr>
      <vt:lpstr>ISO 9000</vt:lpstr>
      <vt:lpstr>Safety Standards</vt:lpstr>
      <vt:lpstr>Evaluating Medical Information Systems: Ethical considerations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jackie wirz</dc:creator>
  <cp:lastModifiedBy>Bjorn Pederson</cp:lastModifiedBy>
  <cp:revision>70</cp:revision>
  <dcterms:created xsi:type="dcterms:W3CDTF">2015-08-13T23:46:14Z</dcterms:created>
  <dcterms:modified xsi:type="dcterms:W3CDTF">2015-11-06T21:42:16Z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Path">
    <vt:lpwstr>BD2K WORKING</vt:lpwstr>
  </property>
  <property fmtid="{D5CDD505-2E9C-101B-9397-08002B2CF9AE}" pid="3" name="ArticulateProjectVersion">
    <vt:lpwstr>7</vt:lpwstr>
  </property>
  <property fmtid="{D5CDD505-2E9C-101B-9397-08002B2CF9AE}" pid="4" name="ArticulateUseProject">
    <vt:lpwstr>1</vt:lpwstr>
  </property>
  <property fmtid="{D5CDD505-2E9C-101B-9397-08002B2CF9AE}" pid="5" name="ArticulateGUID">
    <vt:lpwstr>CB008CBD-F757-4D87-A4C7-57D3DAEFFF6A</vt:lpwstr>
  </property>
  <property fmtid="{D5CDD505-2E9C-101B-9397-08002B2CF9AE}" pid="6" name="ArticulateProjectFull">
    <vt:lpwstr>C:\wamp\www\Box Sync\BD2K\OER Content\BDK03\Staged\BDK03-3.ppta</vt:lpwstr>
  </property>
</Properties>
</file>